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BFBF9-2779-4473-BAA6-DFB7574EDBD0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14EFF-50A1-4702-B0BF-74A96A691688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193BE-50B9-47D4-9CB3-BA40BD803428}" type="slidenum">
              <a:rPr lang="es-ES"/>
              <a:pPr/>
              <a:t>1</a:t>
            </a:fld>
            <a:endParaRPr lang="es-E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FCC7-941A-4817-9F5E-7589D197ADF9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BBF-79C8-42E9-8D88-FECE82166F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FCC7-941A-4817-9F5E-7589D197ADF9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BBF-79C8-42E9-8D88-FECE82166F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FCC7-941A-4817-9F5E-7589D197ADF9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BBF-79C8-42E9-8D88-FECE82166F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FCC7-941A-4817-9F5E-7589D197ADF9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BBF-79C8-42E9-8D88-FECE82166F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FCC7-941A-4817-9F5E-7589D197ADF9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BBF-79C8-42E9-8D88-FECE82166F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FCC7-941A-4817-9F5E-7589D197ADF9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BBF-79C8-42E9-8D88-FECE82166F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FCC7-941A-4817-9F5E-7589D197ADF9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BBF-79C8-42E9-8D88-FECE82166F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FCC7-941A-4817-9F5E-7589D197ADF9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BBF-79C8-42E9-8D88-FECE82166F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FCC7-941A-4817-9F5E-7589D197ADF9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BBF-79C8-42E9-8D88-FECE82166F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FCC7-941A-4817-9F5E-7589D197ADF9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BBF-79C8-42E9-8D88-FECE82166F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FCC7-941A-4817-9F5E-7589D197ADF9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BBF-79C8-42E9-8D88-FECE82166F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FCC7-941A-4817-9F5E-7589D197ADF9}" type="datetimeFigureOut">
              <a:rPr lang="es-AR" smtClean="0"/>
              <a:t>23/01/2013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04BBF-79C8-42E9-8D88-FECE82166F07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624138" y="1990725"/>
            <a:ext cx="70802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400"/>
              <a:t>ARNm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540000" y="1319213"/>
            <a:ext cx="85407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400"/>
              <a:t>Proteína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709863" y="2660650"/>
            <a:ext cx="560387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400"/>
              <a:t>ADN</a:t>
            </a:r>
          </a:p>
        </p:txBody>
      </p:sp>
      <p:sp>
        <p:nvSpPr>
          <p:cNvPr id="49157" name="Freeform 5"/>
          <p:cNvSpPr>
            <a:spLocks/>
          </p:cNvSpPr>
          <p:nvPr/>
        </p:nvSpPr>
        <p:spPr bwMode="auto">
          <a:xfrm>
            <a:off x="684213" y="752475"/>
            <a:ext cx="3324225" cy="2676525"/>
          </a:xfrm>
          <a:custGeom>
            <a:avLst/>
            <a:gdLst/>
            <a:ahLst/>
            <a:cxnLst>
              <a:cxn ang="0">
                <a:pos x="680" y="144"/>
              </a:cxn>
              <a:cxn ang="0">
                <a:pos x="1270" y="8"/>
              </a:cxn>
              <a:cxn ang="0">
                <a:pos x="1859" y="189"/>
              </a:cxn>
              <a:cxn ang="0">
                <a:pos x="2086" y="552"/>
              </a:cxn>
              <a:cxn ang="0">
                <a:pos x="1905" y="1051"/>
              </a:cxn>
              <a:cxn ang="0">
                <a:pos x="1814" y="1368"/>
              </a:cxn>
              <a:cxn ang="0">
                <a:pos x="1496" y="1550"/>
              </a:cxn>
              <a:cxn ang="0">
                <a:pos x="453" y="1595"/>
              </a:cxn>
              <a:cxn ang="0">
                <a:pos x="45" y="1006"/>
              </a:cxn>
              <a:cxn ang="0">
                <a:pos x="181" y="416"/>
              </a:cxn>
              <a:cxn ang="0">
                <a:pos x="816" y="98"/>
              </a:cxn>
            </a:cxnLst>
            <a:rect l="0" t="0" r="r" b="b"/>
            <a:pathLst>
              <a:path w="2094" h="1686">
                <a:moveTo>
                  <a:pt x="680" y="144"/>
                </a:moveTo>
                <a:cubicBezTo>
                  <a:pt x="876" y="72"/>
                  <a:pt x="1073" y="0"/>
                  <a:pt x="1270" y="8"/>
                </a:cubicBezTo>
                <a:cubicBezTo>
                  <a:pt x="1467" y="16"/>
                  <a:pt x="1723" y="98"/>
                  <a:pt x="1859" y="189"/>
                </a:cubicBezTo>
                <a:cubicBezTo>
                  <a:pt x="1995" y="280"/>
                  <a:pt x="2078" y="408"/>
                  <a:pt x="2086" y="552"/>
                </a:cubicBezTo>
                <a:cubicBezTo>
                  <a:pt x="2094" y="696"/>
                  <a:pt x="1950" y="915"/>
                  <a:pt x="1905" y="1051"/>
                </a:cubicBezTo>
                <a:cubicBezTo>
                  <a:pt x="1860" y="1187"/>
                  <a:pt x="1882" y="1285"/>
                  <a:pt x="1814" y="1368"/>
                </a:cubicBezTo>
                <a:cubicBezTo>
                  <a:pt x="1746" y="1451"/>
                  <a:pt x="1723" y="1512"/>
                  <a:pt x="1496" y="1550"/>
                </a:cubicBezTo>
                <a:cubicBezTo>
                  <a:pt x="1269" y="1588"/>
                  <a:pt x="695" y="1686"/>
                  <a:pt x="453" y="1595"/>
                </a:cubicBezTo>
                <a:cubicBezTo>
                  <a:pt x="211" y="1504"/>
                  <a:pt x="90" y="1202"/>
                  <a:pt x="45" y="1006"/>
                </a:cubicBezTo>
                <a:cubicBezTo>
                  <a:pt x="0" y="810"/>
                  <a:pt x="53" y="567"/>
                  <a:pt x="181" y="416"/>
                </a:cubicBezTo>
                <a:cubicBezTo>
                  <a:pt x="309" y="265"/>
                  <a:pt x="562" y="181"/>
                  <a:pt x="816" y="9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 rot="5400000">
            <a:off x="2119313" y="2347912"/>
            <a:ext cx="431800" cy="720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900113" y="452438"/>
            <a:ext cx="2447925" cy="1031875"/>
          </a:xfrm>
          <a:custGeom>
            <a:avLst/>
            <a:gdLst/>
            <a:ahLst/>
            <a:cxnLst>
              <a:cxn ang="0">
                <a:pos x="0" y="650"/>
              </a:cxn>
              <a:cxn ang="0">
                <a:pos x="317" y="106"/>
              </a:cxn>
              <a:cxn ang="0">
                <a:pos x="816" y="15"/>
              </a:cxn>
              <a:cxn ang="0">
                <a:pos x="1360" y="197"/>
              </a:cxn>
              <a:cxn ang="0">
                <a:pos x="1542" y="287"/>
              </a:cxn>
            </a:cxnLst>
            <a:rect l="0" t="0" r="r" b="b"/>
            <a:pathLst>
              <a:path w="1542" h="650">
                <a:moveTo>
                  <a:pt x="0" y="650"/>
                </a:moveTo>
                <a:cubicBezTo>
                  <a:pt x="90" y="431"/>
                  <a:pt x="181" y="212"/>
                  <a:pt x="317" y="106"/>
                </a:cubicBezTo>
                <a:cubicBezTo>
                  <a:pt x="453" y="0"/>
                  <a:pt x="642" y="0"/>
                  <a:pt x="816" y="15"/>
                </a:cubicBezTo>
                <a:cubicBezTo>
                  <a:pt x="990" y="30"/>
                  <a:pt x="1239" y="152"/>
                  <a:pt x="1360" y="197"/>
                </a:cubicBezTo>
                <a:cubicBezTo>
                  <a:pt x="1481" y="242"/>
                  <a:pt x="1511" y="264"/>
                  <a:pt x="1542" y="2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 rot="-922135">
            <a:off x="1393825" y="558800"/>
            <a:ext cx="5048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331913" y="1677988"/>
            <a:ext cx="636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IGF1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V="1">
            <a:off x="3014663" y="228758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V="1">
            <a:off x="3014663" y="16160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815975" y="2709863"/>
            <a:ext cx="973138" cy="2841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AR" sz="1200">
                <a:solidFill>
                  <a:srgbClr val="FFFF00"/>
                </a:solidFill>
              </a:rPr>
              <a:t>Mionúcleo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79388" y="115888"/>
            <a:ext cx="15240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AR" sz="1600"/>
              <a:t>Célula satélite 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4313238" y="2276475"/>
            <a:ext cx="86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819144" y="2368550"/>
            <a:ext cx="18517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s-AR" sz="2000"/>
              <a:t>Entrenamiento</a:t>
            </a:r>
          </a:p>
          <a:p>
            <a:pPr algn="ctr" eaLnBrk="0" hangingPunct="0"/>
            <a:r>
              <a:rPr lang="es-AR" sz="2000"/>
              <a:t>Sobrecarga 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7593013" y="1990725"/>
            <a:ext cx="70802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400"/>
              <a:t>ARNm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7508875" y="1319213"/>
            <a:ext cx="85407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400"/>
              <a:t>Proteína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7678738" y="2660650"/>
            <a:ext cx="560387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400"/>
              <a:t>ADN</a:t>
            </a:r>
          </a:p>
        </p:txBody>
      </p:sp>
      <p:sp>
        <p:nvSpPr>
          <p:cNvPr id="49171" name="Freeform 19"/>
          <p:cNvSpPr>
            <a:spLocks/>
          </p:cNvSpPr>
          <p:nvPr/>
        </p:nvSpPr>
        <p:spPr bwMode="auto">
          <a:xfrm>
            <a:off x="5653088" y="752475"/>
            <a:ext cx="3324225" cy="2676525"/>
          </a:xfrm>
          <a:custGeom>
            <a:avLst/>
            <a:gdLst/>
            <a:ahLst/>
            <a:cxnLst>
              <a:cxn ang="0">
                <a:pos x="680" y="144"/>
              </a:cxn>
              <a:cxn ang="0">
                <a:pos x="1270" y="8"/>
              </a:cxn>
              <a:cxn ang="0">
                <a:pos x="1859" y="189"/>
              </a:cxn>
              <a:cxn ang="0">
                <a:pos x="2086" y="552"/>
              </a:cxn>
              <a:cxn ang="0">
                <a:pos x="1905" y="1051"/>
              </a:cxn>
              <a:cxn ang="0">
                <a:pos x="1814" y="1368"/>
              </a:cxn>
              <a:cxn ang="0">
                <a:pos x="1496" y="1550"/>
              </a:cxn>
              <a:cxn ang="0">
                <a:pos x="453" y="1595"/>
              </a:cxn>
              <a:cxn ang="0">
                <a:pos x="45" y="1006"/>
              </a:cxn>
              <a:cxn ang="0">
                <a:pos x="181" y="416"/>
              </a:cxn>
              <a:cxn ang="0">
                <a:pos x="816" y="98"/>
              </a:cxn>
            </a:cxnLst>
            <a:rect l="0" t="0" r="r" b="b"/>
            <a:pathLst>
              <a:path w="2094" h="1686">
                <a:moveTo>
                  <a:pt x="680" y="144"/>
                </a:moveTo>
                <a:cubicBezTo>
                  <a:pt x="876" y="72"/>
                  <a:pt x="1073" y="0"/>
                  <a:pt x="1270" y="8"/>
                </a:cubicBezTo>
                <a:cubicBezTo>
                  <a:pt x="1467" y="16"/>
                  <a:pt x="1723" y="98"/>
                  <a:pt x="1859" y="189"/>
                </a:cubicBezTo>
                <a:cubicBezTo>
                  <a:pt x="1995" y="280"/>
                  <a:pt x="2078" y="408"/>
                  <a:pt x="2086" y="552"/>
                </a:cubicBezTo>
                <a:cubicBezTo>
                  <a:pt x="2094" y="696"/>
                  <a:pt x="1950" y="915"/>
                  <a:pt x="1905" y="1051"/>
                </a:cubicBezTo>
                <a:cubicBezTo>
                  <a:pt x="1860" y="1187"/>
                  <a:pt x="1882" y="1285"/>
                  <a:pt x="1814" y="1368"/>
                </a:cubicBezTo>
                <a:cubicBezTo>
                  <a:pt x="1746" y="1451"/>
                  <a:pt x="1723" y="1512"/>
                  <a:pt x="1496" y="1550"/>
                </a:cubicBezTo>
                <a:cubicBezTo>
                  <a:pt x="1269" y="1588"/>
                  <a:pt x="695" y="1686"/>
                  <a:pt x="453" y="1595"/>
                </a:cubicBezTo>
                <a:cubicBezTo>
                  <a:pt x="211" y="1504"/>
                  <a:pt x="90" y="1202"/>
                  <a:pt x="45" y="1006"/>
                </a:cubicBezTo>
                <a:cubicBezTo>
                  <a:pt x="0" y="810"/>
                  <a:pt x="53" y="567"/>
                  <a:pt x="181" y="416"/>
                </a:cubicBezTo>
                <a:cubicBezTo>
                  <a:pt x="309" y="265"/>
                  <a:pt x="562" y="181"/>
                  <a:pt x="816" y="9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2" name="Oval 20"/>
          <p:cNvSpPr>
            <a:spLocks noChangeArrowheads="1"/>
          </p:cNvSpPr>
          <p:nvPr/>
        </p:nvSpPr>
        <p:spPr bwMode="auto">
          <a:xfrm rot="5400000">
            <a:off x="7086601" y="2347912"/>
            <a:ext cx="431800" cy="720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Freeform 21"/>
          <p:cNvSpPr>
            <a:spLocks/>
          </p:cNvSpPr>
          <p:nvPr/>
        </p:nvSpPr>
        <p:spPr bwMode="auto">
          <a:xfrm>
            <a:off x="5868988" y="452438"/>
            <a:ext cx="2447925" cy="1031875"/>
          </a:xfrm>
          <a:custGeom>
            <a:avLst/>
            <a:gdLst/>
            <a:ahLst/>
            <a:cxnLst>
              <a:cxn ang="0">
                <a:pos x="0" y="650"/>
              </a:cxn>
              <a:cxn ang="0">
                <a:pos x="317" y="106"/>
              </a:cxn>
              <a:cxn ang="0">
                <a:pos x="816" y="15"/>
              </a:cxn>
              <a:cxn ang="0">
                <a:pos x="1360" y="197"/>
              </a:cxn>
              <a:cxn ang="0">
                <a:pos x="1542" y="287"/>
              </a:cxn>
            </a:cxnLst>
            <a:rect l="0" t="0" r="r" b="b"/>
            <a:pathLst>
              <a:path w="1542" h="650">
                <a:moveTo>
                  <a:pt x="0" y="650"/>
                </a:moveTo>
                <a:cubicBezTo>
                  <a:pt x="90" y="431"/>
                  <a:pt x="181" y="212"/>
                  <a:pt x="317" y="106"/>
                </a:cubicBezTo>
                <a:cubicBezTo>
                  <a:pt x="453" y="0"/>
                  <a:pt x="642" y="0"/>
                  <a:pt x="816" y="15"/>
                </a:cubicBezTo>
                <a:cubicBezTo>
                  <a:pt x="990" y="30"/>
                  <a:pt x="1239" y="152"/>
                  <a:pt x="1360" y="197"/>
                </a:cubicBezTo>
                <a:cubicBezTo>
                  <a:pt x="1481" y="242"/>
                  <a:pt x="1511" y="264"/>
                  <a:pt x="1542" y="2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4" name="Oval 22"/>
          <p:cNvSpPr>
            <a:spLocks noChangeArrowheads="1"/>
          </p:cNvSpPr>
          <p:nvPr/>
        </p:nvSpPr>
        <p:spPr bwMode="auto">
          <a:xfrm rot="-922135">
            <a:off x="6365875" y="620713"/>
            <a:ext cx="511175" cy="290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6072198" y="1357298"/>
            <a:ext cx="9310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/>
              <a:t>IGF1</a:t>
            </a:r>
          </a:p>
          <a:p>
            <a:pPr algn="ctr" eaLnBrk="0" hangingPunct="0"/>
            <a:r>
              <a:rPr lang="en-US" sz="1100" dirty="0" err="1" smtClean="0"/>
              <a:t>Aumenta</a:t>
            </a:r>
            <a:r>
              <a:rPr lang="en-US" sz="1100" dirty="0" smtClean="0"/>
              <a:t> </a:t>
            </a:r>
          </a:p>
          <a:p>
            <a:pPr algn="ctr" eaLnBrk="0" hangingPunct="0"/>
            <a:r>
              <a:rPr lang="en-US" sz="1100" dirty="0" smtClean="0"/>
              <a:t>El </a:t>
            </a:r>
            <a:r>
              <a:rPr lang="en-US" sz="1100" dirty="0" smtClean="0"/>
              <a:t>Factor</a:t>
            </a:r>
            <a:endParaRPr lang="en-US" sz="1100" dirty="0" smtClean="0"/>
          </a:p>
          <a:p>
            <a:pPr algn="ctr" eaLnBrk="0" hangingPunct="0"/>
            <a:r>
              <a:rPr lang="en-US" sz="1100" dirty="0" err="1" smtClean="0"/>
              <a:t>Insulinico</a:t>
            </a:r>
            <a:endParaRPr lang="en-US" sz="1100" dirty="0" smtClean="0"/>
          </a:p>
          <a:p>
            <a:pPr algn="ctr" eaLnBrk="0" hangingPunct="0"/>
            <a:r>
              <a:rPr lang="en-US" sz="1100" dirty="0" err="1" smtClean="0"/>
              <a:t>crecimiento</a:t>
            </a:r>
            <a:endParaRPr lang="en-US" sz="1100" dirty="0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V="1">
            <a:off x="7983538" y="228758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V="1">
            <a:off x="7983538" y="16160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5792788" y="2709863"/>
            <a:ext cx="973137" cy="2841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AR" sz="1200">
                <a:solidFill>
                  <a:srgbClr val="FFFF00"/>
                </a:solidFill>
              </a:rPr>
              <a:t>Mionúcleo</a:t>
            </a: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5148263" y="115888"/>
            <a:ext cx="15240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AR" sz="1600"/>
              <a:t>Célula satélite </a:t>
            </a:r>
          </a:p>
        </p:txBody>
      </p:sp>
      <p:sp>
        <p:nvSpPr>
          <p:cNvPr id="49180" name="Freeform 28"/>
          <p:cNvSpPr>
            <a:spLocks/>
          </p:cNvSpPr>
          <p:nvPr/>
        </p:nvSpPr>
        <p:spPr bwMode="auto">
          <a:xfrm>
            <a:off x="6661150" y="908050"/>
            <a:ext cx="431800" cy="720725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46" y="363"/>
              </a:cxn>
              <a:cxn ang="0">
                <a:pos x="182" y="136"/>
              </a:cxn>
              <a:cxn ang="0">
                <a:pos x="91" y="0"/>
              </a:cxn>
            </a:cxnLst>
            <a:rect l="0" t="0" r="r" b="b"/>
            <a:pathLst>
              <a:path w="190" h="408">
                <a:moveTo>
                  <a:pt x="0" y="408"/>
                </a:moveTo>
                <a:cubicBezTo>
                  <a:pt x="8" y="408"/>
                  <a:pt x="16" y="408"/>
                  <a:pt x="46" y="363"/>
                </a:cubicBezTo>
                <a:cubicBezTo>
                  <a:pt x="76" y="318"/>
                  <a:pt x="174" y="197"/>
                  <a:pt x="182" y="136"/>
                </a:cubicBezTo>
                <a:cubicBezTo>
                  <a:pt x="190" y="75"/>
                  <a:pt x="140" y="37"/>
                  <a:pt x="91" y="0"/>
                </a:cubicBezTo>
              </a:path>
            </a:pathLst>
          </a:custGeom>
          <a:noFill/>
          <a:ln w="76200" cmpd="sng">
            <a:solidFill>
              <a:srgbClr val="FFFF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7597775" y="5324475"/>
            <a:ext cx="781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600"/>
              <a:t>ARNm</a:t>
            </a: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7513638" y="4652963"/>
            <a:ext cx="952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600"/>
              <a:t>Proteína</a:t>
            </a: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7683500" y="5994400"/>
            <a:ext cx="611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600"/>
              <a:t>ADN</a:t>
            </a:r>
          </a:p>
        </p:txBody>
      </p:sp>
      <p:sp>
        <p:nvSpPr>
          <p:cNvPr id="49184" name="Freeform 32"/>
          <p:cNvSpPr>
            <a:spLocks/>
          </p:cNvSpPr>
          <p:nvPr/>
        </p:nvSpPr>
        <p:spPr bwMode="auto">
          <a:xfrm>
            <a:off x="5653088" y="4137025"/>
            <a:ext cx="3324225" cy="2676525"/>
          </a:xfrm>
          <a:custGeom>
            <a:avLst/>
            <a:gdLst/>
            <a:ahLst/>
            <a:cxnLst>
              <a:cxn ang="0">
                <a:pos x="680" y="144"/>
              </a:cxn>
              <a:cxn ang="0">
                <a:pos x="1270" y="8"/>
              </a:cxn>
              <a:cxn ang="0">
                <a:pos x="1859" y="189"/>
              </a:cxn>
              <a:cxn ang="0">
                <a:pos x="2086" y="552"/>
              </a:cxn>
              <a:cxn ang="0">
                <a:pos x="1905" y="1051"/>
              </a:cxn>
              <a:cxn ang="0">
                <a:pos x="1814" y="1368"/>
              </a:cxn>
              <a:cxn ang="0">
                <a:pos x="1496" y="1550"/>
              </a:cxn>
              <a:cxn ang="0">
                <a:pos x="453" y="1595"/>
              </a:cxn>
              <a:cxn ang="0">
                <a:pos x="45" y="1006"/>
              </a:cxn>
              <a:cxn ang="0">
                <a:pos x="181" y="416"/>
              </a:cxn>
              <a:cxn ang="0">
                <a:pos x="816" y="98"/>
              </a:cxn>
            </a:cxnLst>
            <a:rect l="0" t="0" r="r" b="b"/>
            <a:pathLst>
              <a:path w="2094" h="1686">
                <a:moveTo>
                  <a:pt x="680" y="144"/>
                </a:moveTo>
                <a:cubicBezTo>
                  <a:pt x="876" y="72"/>
                  <a:pt x="1073" y="0"/>
                  <a:pt x="1270" y="8"/>
                </a:cubicBezTo>
                <a:cubicBezTo>
                  <a:pt x="1467" y="16"/>
                  <a:pt x="1723" y="98"/>
                  <a:pt x="1859" y="189"/>
                </a:cubicBezTo>
                <a:cubicBezTo>
                  <a:pt x="1995" y="280"/>
                  <a:pt x="2078" y="408"/>
                  <a:pt x="2086" y="552"/>
                </a:cubicBezTo>
                <a:cubicBezTo>
                  <a:pt x="2094" y="696"/>
                  <a:pt x="1950" y="915"/>
                  <a:pt x="1905" y="1051"/>
                </a:cubicBezTo>
                <a:cubicBezTo>
                  <a:pt x="1860" y="1187"/>
                  <a:pt x="1882" y="1285"/>
                  <a:pt x="1814" y="1368"/>
                </a:cubicBezTo>
                <a:cubicBezTo>
                  <a:pt x="1746" y="1451"/>
                  <a:pt x="1723" y="1512"/>
                  <a:pt x="1496" y="1550"/>
                </a:cubicBezTo>
                <a:cubicBezTo>
                  <a:pt x="1269" y="1588"/>
                  <a:pt x="695" y="1686"/>
                  <a:pt x="453" y="1595"/>
                </a:cubicBezTo>
                <a:cubicBezTo>
                  <a:pt x="211" y="1504"/>
                  <a:pt x="90" y="1202"/>
                  <a:pt x="45" y="1006"/>
                </a:cubicBezTo>
                <a:cubicBezTo>
                  <a:pt x="0" y="810"/>
                  <a:pt x="53" y="567"/>
                  <a:pt x="181" y="416"/>
                </a:cubicBezTo>
                <a:cubicBezTo>
                  <a:pt x="309" y="265"/>
                  <a:pt x="562" y="181"/>
                  <a:pt x="816" y="9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5" name="Freeform 33"/>
          <p:cNvSpPr>
            <a:spLocks/>
          </p:cNvSpPr>
          <p:nvPr/>
        </p:nvSpPr>
        <p:spPr bwMode="auto">
          <a:xfrm>
            <a:off x="5868988" y="3716338"/>
            <a:ext cx="2447925" cy="1152525"/>
          </a:xfrm>
          <a:custGeom>
            <a:avLst/>
            <a:gdLst/>
            <a:ahLst/>
            <a:cxnLst>
              <a:cxn ang="0">
                <a:pos x="0" y="650"/>
              </a:cxn>
              <a:cxn ang="0">
                <a:pos x="317" y="106"/>
              </a:cxn>
              <a:cxn ang="0">
                <a:pos x="816" y="15"/>
              </a:cxn>
              <a:cxn ang="0">
                <a:pos x="1360" y="197"/>
              </a:cxn>
              <a:cxn ang="0">
                <a:pos x="1542" y="287"/>
              </a:cxn>
            </a:cxnLst>
            <a:rect l="0" t="0" r="r" b="b"/>
            <a:pathLst>
              <a:path w="1542" h="650">
                <a:moveTo>
                  <a:pt x="0" y="650"/>
                </a:moveTo>
                <a:cubicBezTo>
                  <a:pt x="90" y="431"/>
                  <a:pt x="181" y="212"/>
                  <a:pt x="317" y="106"/>
                </a:cubicBezTo>
                <a:cubicBezTo>
                  <a:pt x="453" y="0"/>
                  <a:pt x="642" y="0"/>
                  <a:pt x="816" y="15"/>
                </a:cubicBezTo>
                <a:cubicBezTo>
                  <a:pt x="990" y="30"/>
                  <a:pt x="1239" y="152"/>
                  <a:pt x="1360" y="197"/>
                </a:cubicBezTo>
                <a:cubicBezTo>
                  <a:pt x="1481" y="242"/>
                  <a:pt x="1511" y="264"/>
                  <a:pt x="1542" y="2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6" name="Oval 34"/>
          <p:cNvSpPr>
            <a:spLocks noChangeArrowheads="1"/>
          </p:cNvSpPr>
          <p:nvPr/>
        </p:nvSpPr>
        <p:spPr bwMode="auto">
          <a:xfrm rot="-922135">
            <a:off x="6148388" y="4146550"/>
            <a:ext cx="511175" cy="290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 flipV="1">
            <a:off x="7988300" y="56483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 flipV="1">
            <a:off x="7988300" y="497681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5795963" y="6092825"/>
            <a:ext cx="973137" cy="461665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AR" sz="1200" dirty="0" smtClean="0">
                <a:solidFill>
                  <a:srgbClr val="FFFF00"/>
                </a:solidFill>
              </a:rPr>
              <a:t>Nuevo</a:t>
            </a:r>
          </a:p>
          <a:p>
            <a:pPr algn="ctr" eaLnBrk="0" hangingPunct="0"/>
            <a:r>
              <a:rPr lang="es-AR" sz="1200" dirty="0" err="1" smtClean="0">
                <a:solidFill>
                  <a:srgbClr val="FFFF00"/>
                </a:solidFill>
              </a:rPr>
              <a:t>Mionúcleo</a:t>
            </a:r>
            <a:endParaRPr lang="es-AR" sz="1200" dirty="0">
              <a:solidFill>
                <a:srgbClr val="FFFF00"/>
              </a:solidFill>
            </a:endParaRPr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7380288" y="3429000"/>
            <a:ext cx="152400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AR" sz="1600"/>
              <a:t>Subdivisión Célula satélite </a:t>
            </a:r>
          </a:p>
        </p:txBody>
      </p:sp>
      <p:sp>
        <p:nvSpPr>
          <p:cNvPr id="49191" name="Oval 39"/>
          <p:cNvSpPr>
            <a:spLocks noChangeArrowheads="1"/>
          </p:cNvSpPr>
          <p:nvPr/>
        </p:nvSpPr>
        <p:spPr bwMode="auto">
          <a:xfrm rot="-922135">
            <a:off x="6148388" y="4149725"/>
            <a:ext cx="511175" cy="290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2638425" y="5419725"/>
            <a:ext cx="781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600"/>
              <a:t>ARNm</a:t>
            </a:r>
          </a:p>
        </p:txBody>
      </p:sp>
      <p:sp>
        <p:nvSpPr>
          <p:cNvPr id="49193" name="Text Box 41"/>
          <p:cNvSpPr txBox="1">
            <a:spLocks noChangeArrowheads="1"/>
          </p:cNvSpPr>
          <p:nvPr/>
        </p:nvSpPr>
        <p:spPr bwMode="auto">
          <a:xfrm>
            <a:off x="2682875" y="4729163"/>
            <a:ext cx="952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600"/>
              <a:t>Proteína</a:t>
            </a:r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2709863" y="6116638"/>
            <a:ext cx="611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600"/>
              <a:t>ADN</a:t>
            </a:r>
          </a:p>
        </p:txBody>
      </p:sp>
      <p:sp>
        <p:nvSpPr>
          <p:cNvPr id="49195" name="Freeform 43"/>
          <p:cNvSpPr>
            <a:spLocks/>
          </p:cNvSpPr>
          <p:nvPr/>
        </p:nvSpPr>
        <p:spPr bwMode="auto">
          <a:xfrm>
            <a:off x="395288" y="4137025"/>
            <a:ext cx="3324225" cy="2676525"/>
          </a:xfrm>
          <a:custGeom>
            <a:avLst/>
            <a:gdLst/>
            <a:ahLst/>
            <a:cxnLst>
              <a:cxn ang="0">
                <a:pos x="680" y="144"/>
              </a:cxn>
              <a:cxn ang="0">
                <a:pos x="1270" y="8"/>
              </a:cxn>
              <a:cxn ang="0">
                <a:pos x="1859" y="189"/>
              </a:cxn>
              <a:cxn ang="0">
                <a:pos x="2086" y="552"/>
              </a:cxn>
              <a:cxn ang="0">
                <a:pos x="1905" y="1051"/>
              </a:cxn>
              <a:cxn ang="0">
                <a:pos x="1814" y="1368"/>
              </a:cxn>
              <a:cxn ang="0">
                <a:pos x="1496" y="1550"/>
              </a:cxn>
              <a:cxn ang="0">
                <a:pos x="453" y="1595"/>
              </a:cxn>
              <a:cxn ang="0">
                <a:pos x="45" y="1006"/>
              </a:cxn>
              <a:cxn ang="0">
                <a:pos x="181" y="416"/>
              </a:cxn>
              <a:cxn ang="0">
                <a:pos x="816" y="98"/>
              </a:cxn>
            </a:cxnLst>
            <a:rect l="0" t="0" r="r" b="b"/>
            <a:pathLst>
              <a:path w="2094" h="1686">
                <a:moveTo>
                  <a:pt x="680" y="144"/>
                </a:moveTo>
                <a:cubicBezTo>
                  <a:pt x="876" y="72"/>
                  <a:pt x="1073" y="0"/>
                  <a:pt x="1270" y="8"/>
                </a:cubicBezTo>
                <a:cubicBezTo>
                  <a:pt x="1467" y="16"/>
                  <a:pt x="1723" y="98"/>
                  <a:pt x="1859" y="189"/>
                </a:cubicBezTo>
                <a:cubicBezTo>
                  <a:pt x="1995" y="280"/>
                  <a:pt x="2078" y="408"/>
                  <a:pt x="2086" y="552"/>
                </a:cubicBezTo>
                <a:cubicBezTo>
                  <a:pt x="2094" y="696"/>
                  <a:pt x="1950" y="915"/>
                  <a:pt x="1905" y="1051"/>
                </a:cubicBezTo>
                <a:cubicBezTo>
                  <a:pt x="1860" y="1187"/>
                  <a:pt x="1882" y="1285"/>
                  <a:pt x="1814" y="1368"/>
                </a:cubicBezTo>
                <a:cubicBezTo>
                  <a:pt x="1746" y="1451"/>
                  <a:pt x="1723" y="1512"/>
                  <a:pt x="1496" y="1550"/>
                </a:cubicBezTo>
                <a:cubicBezTo>
                  <a:pt x="1269" y="1588"/>
                  <a:pt x="695" y="1686"/>
                  <a:pt x="453" y="1595"/>
                </a:cubicBezTo>
                <a:cubicBezTo>
                  <a:pt x="211" y="1504"/>
                  <a:pt x="90" y="1202"/>
                  <a:pt x="45" y="1006"/>
                </a:cubicBezTo>
                <a:cubicBezTo>
                  <a:pt x="0" y="810"/>
                  <a:pt x="53" y="567"/>
                  <a:pt x="181" y="416"/>
                </a:cubicBezTo>
                <a:cubicBezTo>
                  <a:pt x="309" y="265"/>
                  <a:pt x="562" y="181"/>
                  <a:pt x="816" y="9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6" name="Oval 44"/>
          <p:cNvSpPr>
            <a:spLocks noChangeArrowheads="1"/>
          </p:cNvSpPr>
          <p:nvPr/>
        </p:nvSpPr>
        <p:spPr bwMode="auto">
          <a:xfrm rot="5400000">
            <a:off x="1908176" y="6021387"/>
            <a:ext cx="431800" cy="720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97" name="Freeform 45"/>
          <p:cNvSpPr>
            <a:spLocks/>
          </p:cNvSpPr>
          <p:nvPr/>
        </p:nvSpPr>
        <p:spPr bwMode="auto">
          <a:xfrm>
            <a:off x="611188" y="3836988"/>
            <a:ext cx="2447925" cy="1031875"/>
          </a:xfrm>
          <a:custGeom>
            <a:avLst/>
            <a:gdLst/>
            <a:ahLst/>
            <a:cxnLst>
              <a:cxn ang="0">
                <a:pos x="0" y="650"/>
              </a:cxn>
              <a:cxn ang="0">
                <a:pos x="317" y="106"/>
              </a:cxn>
              <a:cxn ang="0">
                <a:pos x="816" y="15"/>
              </a:cxn>
              <a:cxn ang="0">
                <a:pos x="1360" y="197"/>
              </a:cxn>
              <a:cxn ang="0">
                <a:pos x="1542" y="287"/>
              </a:cxn>
            </a:cxnLst>
            <a:rect l="0" t="0" r="r" b="b"/>
            <a:pathLst>
              <a:path w="1542" h="650">
                <a:moveTo>
                  <a:pt x="0" y="650"/>
                </a:moveTo>
                <a:cubicBezTo>
                  <a:pt x="90" y="431"/>
                  <a:pt x="181" y="212"/>
                  <a:pt x="317" y="106"/>
                </a:cubicBezTo>
                <a:cubicBezTo>
                  <a:pt x="453" y="0"/>
                  <a:pt x="642" y="0"/>
                  <a:pt x="816" y="15"/>
                </a:cubicBezTo>
                <a:cubicBezTo>
                  <a:pt x="990" y="30"/>
                  <a:pt x="1239" y="152"/>
                  <a:pt x="1360" y="197"/>
                </a:cubicBezTo>
                <a:cubicBezTo>
                  <a:pt x="1481" y="242"/>
                  <a:pt x="1511" y="264"/>
                  <a:pt x="1542" y="2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flipV="1">
            <a:off x="3024188" y="576738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flipV="1">
            <a:off x="3024188" y="50958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0" name="Text Box 48"/>
          <p:cNvSpPr txBox="1">
            <a:spLocks noChangeArrowheads="1"/>
          </p:cNvSpPr>
          <p:nvPr/>
        </p:nvSpPr>
        <p:spPr bwMode="auto">
          <a:xfrm>
            <a:off x="785786" y="6429396"/>
            <a:ext cx="973137" cy="2841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AR" sz="1200">
                <a:solidFill>
                  <a:srgbClr val="FFFF00"/>
                </a:solidFill>
              </a:rPr>
              <a:t>Mionúcleo</a:t>
            </a:r>
          </a:p>
        </p:txBody>
      </p: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2771775" y="3644900"/>
            <a:ext cx="1524000" cy="590550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AR" sz="1600"/>
              <a:t>Mayor síntesis de proteína</a:t>
            </a:r>
          </a:p>
        </p:txBody>
      </p:sp>
      <p:sp>
        <p:nvSpPr>
          <p:cNvPr id="49202" name="Oval 50"/>
          <p:cNvSpPr>
            <a:spLocks noChangeArrowheads="1"/>
          </p:cNvSpPr>
          <p:nvPr/>
        </p:nvSpPr>
        <p:spPr bwMode="auto">
          <a:xfrm rot="-922135">
            <a:off x="1181100" y="3933825"/>
            <a:ext cx="511175" cy="290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5" name="Oval 53"/>
          <p:cNvSpPr>
            <a:spLocks noChangeArrowheads="1"/>
          </p:cNvSpPr>
          <p:nvPr/>
        </p:nvSpPr>
        <p:spPr bwMode="auto">
          <a:xfrm rot="5400000">
            <a:off x="755651" y="4868862"/>
            <a:ext cx="431800" cy="720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Text Box 54"/>
          <p:cNvSpPr txBox="1">
            <a:spLocks noChangeArrowheads="1"/>
          </p:cNvSpPr>
          <p:nvPr/>
        </p:nvSpPr>
        <p:spPr bwMode="auto">
          <a:xfrm>
            <a:off x="1635125" y="4727575"/>
            <a:ext cx="781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600"/>
              <a:t>ARNm</a:t>
            </a:r>
          </a:p>
        </p:txBody>
      </p:sp>
      <p:sp>
        <p:nvSpPr>
          <p:cNvPr id="49207" name="Text Box 55"/>
          <p:cNvSpPr txBox="1">
            <a:spLocks noChangeArrowheads="1"/>
          </p:cNvSpPr>
          <p:nvPr/>
        </p:nvSpPr>
        <p:spPr bwMode="auto">
          <a:xfrm>
            <a:off x="755650" y="4727575"/>
            <a:ext cx="611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AR" sz="1600"/>
              <a:t>ADN</a:t>
            </a:r>
          </a:p>
        </p:txBody>
      </p:sp>
      <p:sp>
        <p:nvSpPr>
          <p:cNvPr id="49208" name="Line 56"/>
          <p:cNvSpPr>
            <a:spLocks noChangeShapeType="1"/>
          </p:cNvSpPr>
          <p:nvPr/>
        </p:nvSpPr>
        <p:spPr bwMode="auto">
          <a:xfrm rot="5400000" flipV="1">
            <a:off x="1500982" y="4715668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9" name="Line 57"/>
          <p:cNvSpPr>
            <a:spLocks noChangeShapeType="1"/>
          </p:cNvSpPr>
          <p:nvPr/>
        </p:nvSpPr>
        <p:spPr bwMode="auto">
          <a:xfrm rot="5400000" flipV="1">
            <a:off x="2550319" y="4715669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10" name="Text Box 58"/>
          <p:cNvSpPr txBox="1">
            <a:spLocks noChangeArrowheads="1"/>
          </p:cNvSpPr>
          <p:nvPr/>
        </p:nvSpPr>
        <p:spPr bwMode="auto">
          <a:xfrm>
            <a:off x="428596" y="5500702"/>
            <a:ext cx="973138" cy="2841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AR" sz="1200">
                <a:solidFill>
                  <a:srgbClr val="FFFF00"/>
                </a:solidFill>
              </a:rPr>
              <a:t>Mionúcleo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52601E-6 L 0.05173 -0.0420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19056E-6 L 0.01232 0.1572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79"/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 animBg="1"/>
      <p:bldP spid="49167" grpId="0"/>
      <p:bldP spid="49175" grpId="0"/>
      <p:bldP spid="49175" grpId="1"/>
      <p:bldP spid="49180" grpId="0" animBg="1"/>
      <p:bldP spid="49180" grpId="1" animBg="1"/>
      <p:bldP spid="49186" grpId="0" animBg="1"/>
      <p:bldP spid="49186" grpId="1" animBg="1"/>
      <p:bldP spid="49191" grpId="0" animBg="1"/>
      <p:bldP spid="49191" grpId="1" animBg="1"/>
      <p:bldP spid="49205" grpId="0" animBg="1"/>
      <p:bldP spid="49206" grpId="0"/>
      <p:bldP spid="49207" grpId="0"/>
      <p:bldP spid="49208" grpId="0" animBg="1"/>
      <p:bldP spid="492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 cstate="print"/>
          <a:srcRect l="10704" t="33087" r="5318" b="39523"/>
          <a:stretch>
            <a:fillRect/>
          </a:stretch>
        </p:blipFill>
        <p:spPr bwMode="auto">
          <a:xfrm>
            <a:off x="1476375" y="904875"/>
            <a:ext cx="6553200" cy="5837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1357290" y="71414"/>
            <a:ext cx="6887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" sz="2400" b="1" dirty="0" smtClean="0"/>
              <a:t>Biopsia muscular luego del entrenamiento con pesas</a:t>
            </a:r>
          </a:p>
          <a:p>
            <a:pPr algn="ctr" eaLnBrk="1" hangingPunct="1"/>
            <a:r>
              <a:rPr lang="es-ES" sz="2400" b="1" dirty="0" smtClean="0"/>
              <a:t>Ruptura </a:t>
            </a:r>
            <a:r>
              <a:rPr lang="es-ES" sz="2400" b="1" dirty="0"/>
              <a:t>de fibras moderada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</Words>
  <Application>Microsoft Office PowerPoint</Application>
  <PresentationFormat>Presentación en pantalla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Dario Cappa</dc:creator>
  <cp:lastModifiedBy>Dario Cappa</cp:lastModifiedBy>
  <cp:revision>4</cp:revision>
  <dcterms:created xsi:type="dcterms:W3CDTF">2013-01-23T14:29:52Z</dcterms:created>
  <dcterms:modified xsi:type="dcterms:W3CDTF">2013-01-23T14:34:23Z</dcterms:modified>
</cp:coreProperties>
</file>